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396" r:id="rId5"/>
    <p:sldId id="333" r:id="rId6"/>
    <p:sldId id="399" r:id="rId7"/>
    <p:sldId id="405" r:id="rId8"/>
    <p:sldId id="400" r:id="rId9"/>
    <p:sldId id="401" r:id="rId10"/>
    <p:sldId id="404" r:id="rId11"/>
    <p:sldId id="403" r:id="rId12"/>
    <p:sldId id="402" r:id="rId13"/>
    <p:sldId id="408" r:id="rId14"/>
    <p:sldId id="407" r:id="rId15"/>
    <p:sldId id="409" r:id="rId16"/>
    <p:sldId id="3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308623-124F-494B-AE97-68B019FF1DFF}">
          <p14:sldIdLst>
            <p14:sldId id="396"/>
            <p14:sldId id="333"/>
            <p14:sldId id="399"/>
            <p14:sldId id="405"/>
            <p14:sldId id="400"/>
            <p14:sldId id="401"/>
            <p14:sldId id="404"/>
            <p14:sldId id="403"/>
            <p14:sldId id="402"/>
            <p14:sldId id="408"/>
          </p14:sldIdLst>
        </p14:section>
        <p14:section name="Untitled Section" id="{7844E33D-D508-4696-9852-0126CA0D517A}">
          <p14:sldIdLst>
            <p14:sldId id="407"/>
            <p14:sldId id="409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9962"/>
    <a:srgbClr val="4D5356"/>
    <a:srgbClr val="000000"/>
    <a:srgbClr val="461B2B"/>
    <a:srgbClr val="FFFFFF"/>
    <a:srgbClr val="E2D6C0"/>
    <a:srgbClr val="8B2346"/>
    <a:srgbClr val="461A2B"/>
    <a:srgbClr val="F1EBDF"/>
    <a:srgbClr val="ECE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6"/>
    <p:restoredTop sz="88498"/>
  </p:normalViewPr>
  <p:slideViewPr>
    <p:cSldViewPr snapToGrid="0" snapToObjects="1" showGuides="1">
      <p:cViewPr varScale="1">
        <p:scale>
          <a:sx n="98" d="100"/>
          <a:sy n="98" d="100"/>
        </p:scale>
        <p:origin x="1002" y="72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latin typeface="Trebuchet MS" panose="020B0703020202090204" pitchFamily="34" charset="0"/>
              </a:rPr>
              <a:t>Cover &amp; End Slide Option</a:t>
            </a:r>
          </a:p>
          <a:p>
            <a:endParaRPr lang="en-GB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Raleway" panose="020B0003030101060003" pitchFamily="34" charset="0"/>
              </a:rPr>
              <a:t>Replace the background image:</a:t>
            </a:r>
            <a:br>
              <a:rPr lang="en-GB" dirty="0">
                <a:latin typeface="Raleway" panose="020B0003030101060003" pitchFamily="34" charset="0"/>
              </a:rPr>
            </a:br>
            <a:r>
              <a:rPr lang="en-GB" dirty="0">
                <a:latin typeface="Raleway" panose="020B0003030101060003" pitchFamily="34" charset="0"/>
              </a:rPr>
              <a:t>Right-click on the slide, then choose 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Format Background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 and select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Picture or texture fill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.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Select a new picture </a:t>
            </a:r>
            <a:r>
              <a:rPr lang="en-GB" b="0" dirty="0">
                <a:latin typeface="Raleway" panose="020B0003030101060003" pitchFamily="34" charset="0"/>
              </a:rPr>
              <a:t>of your choice. </a:t>
            </a:r>
            <a:br>
              <a:rPr lang="en-GB" b="0" dirty="0">
                <a:latin typeface="Raleway" panose="020B0003030101060003" pitchFamily="34" charset="0"/>
              </a:rPr>
            </a:br>
            <a:endParaRPr lang="en-GB" b="0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Raleway" panose="020B0003030101060003" pitchFamily="34" charset="0"/>
              </a:rPr>
              <a:t>Remember to add an image attribution for e.g., Photo by Stefan Els.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4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latin typeface="Trebuchet MS" panose="020B0703020202090204" pitchFamily="34" charset="0"/>
              </a:rPr>
              <a:t>Cover &amp; End Slide Option</a:t>
            </a:r>
          </a:p>
          <a:p>
            <a:endParaRPr lang="en-GB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Raleway" panose="020B0003030101060003" pitchFamily="34" charset="0"/>
              </a:rPr>
              <a:t>Replace the background image:</a:t>
            </a:r>
            <a:br>
              <a:rPr lang="en-GB" dirty="0">
                <a:latin typeface="Raleway" panose="020B0003030101060003" pitchFamily="34" charset="0"/>
              </a:rPr>
            </a:br>
            <a:r>
              <a:rPr lang="en-GB" dirty="0">
                <a:latin typeface="Raleway" panose="020B0003030101060003" pitchFamily="34" charset="0"/>
              </a:rPr>
              <a:t>Right-click on the slide, then choose 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Format Background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 and select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Picture or texture fill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.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Select a new picture </a:t>
            </a:r>
            <a:r>
              <a:rPr lang="en-GB" b="0" dirty="0">
                <a:latin typeface="Raleway" panose="020B0003030101060003" pitchFamily="34" charset="0"/>
              </a:rPr>
              <a:t>of your choice. </a:t>
            </a:r>
            <a:br>
              <a:rPr lang="en-GB" b="0" dirty="0">
                <a:latin typeface="Raleway" panose="020B0003030101060003" pitchFamily="34" charset="0"/>
              </a:rPr>
            </a:br>
            <a:endParaRPr lang="en-GB" b="0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Raleway" panose="020B0003030101060003" pitchFamily="34" charset="0"/>
              </a:rPr>
              <a:t>Remember to add an image attribution for e.g., Photo by Stefan Els.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3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Add Picture of the throttle.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3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Driving = 150km per trip @ R3.00 per km = R450 per trip </a:t>
            </a:r>
          </a:p>
          <a:p>
            <a:r>
              <a:rPr lang="en-ZA" dirty="0"/>
              <a:t>Accom = R500 per night </a:t>
            </a:r>
          </a:p>
          <a:p>
            <a:r>
              <a:rPr lang="en-ZA" dirty="0"/>
              <a:t>Total Travel = R 950 per trip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Driving = 150km per trip @ R3.00 per km = R450 per trip </a:t>
            </a:r>
          </a:p>
          <a:p>
            <a:r>
              <a:rPr lang="en-ZA" dirty="0"/>
              <a:t>Accom = R500 per night </a:t>
            </a:r>
          </a:p>
          <a:p>
            <a:r>
              <a:rPr lang="en-ZA" dirty="0"/>
              <a:t>Total Travel = R 950 per trip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40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latin typeface="Trebuchet MS" panose="020B0703020202090204" pitchFamily="34" charset="0"/>
              </a:rPr>
              <a:t>Cover &amp; End Slide Option</a:t>
            </a:r>
          </a:p>
          <a:p>
            <a:endParaRPr lang="en-GB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Raleway" panose="020B0003030101060003" pitchFamily="34" charset="0"/>
              </a:rPr>
              <a:t>Replace the background image:</a:t>
            </a:r>
            <a:br>
              <a:rPr lang="en-GB" dirty="0">
                <a:latin typeface="Raleway" panose="020B0003030101060003" pitchFamily="34" charset="0"/>
              </a:rPr>
            </a:br>
            <a:r>
              <a:rPr lang="en-GB" dirty="0">
                <a:latin typeface="Raleway" panose="020B0003030101060003" pitchFamily="34" charset="0"/>
              </a:rPr>
              <a:t>Right-click on the slide, then choose 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Format Background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 and select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Picture or texture fill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.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Select a new picture </a:t>
            </a:r>
            <a:r>
              <a:rPr lang="en-GB" b="0" dirty="0">
                <a:latin typeface="Raleway" panose="020B0003030101060003" pitchFamily="34" charset="0"/>
              </a:rPr>
              <a:t>of your choice. </a:t>
            </a:r>
            <a:br>
              <a:rPr lang="en-GB" b="0" dirty="0">
                <a:latin typeface="Raleway" panose="020B0003030101060003" pitchFamily="34" charset="0"/>
              </a:rPr>
            </a:br>
            <a:endParaRPr lang="en-GB" b="0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Raleway" panose="020B0003030101060003" pitchFamily="34" charset="0"/>
              </a:rPr>
              <a:t>Remember to add an image attribution for e.g., Photo by Stefan Els.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26348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9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8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280602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7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67"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52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7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302284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Engineering |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EyobuNjineli</a:t>
            </a:r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 |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Ingenieurswese</a:t>
            </a:r>
            <a:endParaRPr lang="en-GB" sz="1000" b="0" i="0" dirty="0">
              <a:solidFill>
                <a:schemeClr val="accent3"/>
              </a:solidFill>
              <a:latin typeface="Trebuchet MS" panose="020B0703020202090204" pitchFamily="34" charset="0"/>
            </a:endParaRP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25" r:id="rId3"/>
    <p:sldLayoutId id="2147483712" r:id="rId4"/>
    <p:sldLayoutId id="2147483716" r:id="rId5"/>
    <p:sldLayoutId id="2147483741" r:id="rId6"/>
    <p:sldLayoutId id="2147483729" r:id="rId7"/>
    <p:sldLayoutId id="2147483749" r:id="rId8"/>
    <p:sldLayoutId id="2147483701" r:id="rId9"/>
    <p:sldLayoutId id="2147483713" r:id="rId10"/>
    <p:sldLayoutId id="2147483724" r:id="rId11"/>
    <p:sldLayoutId id="2147483743" r:id="rId12"/>
    <p:sldLayoutId id="2147483710" r:id="rId13"/>
    <p:sldLayoutId id="2147483750" r:id="rId14"/>
    <p:sldLayoutId id="2147483702" r:id="rId15"/>
    <p:sldLayoutId id="2147483714" r:id="rId16"/>
    <p:sldLayoutId id="2147483722" r:id="rId17"/>
    <p:sldLayoutId id="2147483744" r:id="rId18"/>
    <p:sldLayoutId id="2147483719" r:id="rId19"/>
    <p:sldLayoutId id="2147483751" r:id="rId20"/>
    <p:sldLayoutId id="2147483721" r:id="rId21"/>
    <p:sldLayoutId id="2147483709" r:id="rId22"/>
    <p:sldLayoutId id="2147483718" r:id="rId23"/>
    <p:sldLayoutId id="2147483745" r:id="rId24"/>
    <p:sldLayoutId id="214748371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hoto by ...">
            <a:extLst>
              <a:ext uri="{FF2B5EF4-FFF2-40B4-BE49-F238E27FC236}">
                <a16:creationId xmlns:a16="http://schemas.microsoft.com/office/drawing/2014/main" id="{1982AB7D-2BAE-EF40-81E9-5AD098526BD0}"/>
              </a:ext>
            </a:extLst>
          </p:cNvPr>
          <p:cNvSpPr txBox="1"/>
          <p:nvPr/>
        </p:nvSpPr>
        <p:spPr>
          <a:xfrm>
            <a:off x="9533106" y="6364406"/>
            <a:ext cx="196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Image from Naval Recognition </a:t>
            </a:r>
          </a:p>
        </p:txBody>
      </p:sp>
      <p:sp>
        <p:nvSpPr>
          <p:cNvPr id="2" name="Title ">
            <a:extLst>
              <a:ext uri="{FF2B5EF4-FFF2-40B4-BE49-F238E27FC236}">
                <a16:creationId xmlns:a16="http://schemas.microsoft.com/office/drawing/2014/main" id="{78FFE392-5910-874B-8661-FD0BB93E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 Report</a:t>
            </a:r>
            <a:br>
              <a:rPr lang="en-GB" dirty="0"/>
            </a:br>
            <a:r>
              <a:rPr lang="en-GB" sz="2800" b="0" dirty="0">
                <a:solidFill>
                  <a:srgbClr val="B79962"/>
                </a:solidFill>
              </a:rPr>
              <a:t>USV Control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34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B47B4-D976-A141-8171-824AB733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Given Set Points.</a:t>
            </a:r>
          </a:p>
          <a:p>
            <a:r>
              <a:rPr lang="en-GB" dirty="0"/>
              <a:t>PI Control Steering.</a:t>
            </a:r>
          </a:p>
          <a:p>
            <a:r>
              <a:rPr lang="en-GB" dirty="0"/>
              <a:t>P Control Thrust.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7FDE66-C7C2-A546-B7DD-130F0291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Autonomous Control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B8A1B4-DD55-424F-B6DE-A458F7C1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803C1C-09F5-982F-4914-FC1AEF510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73"/>
          <a:stretch/>
        </p:blipFill>
        <p:spPr>
          <a:xfrm>
            <a:off x="6095999" y="1496607"/>
            <a:ext cx="4789251" cy="5016619"/>
          </a:xfrm>
          <a:prstGeom prst="roundRect">
            <a:avLst>
              <a:gd name="adj" fmla="val 948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391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25DEC69-621D-86E3-1321-44C0302677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616126"/>
              </p:ext>
            </p:extLst>
          </p:nvPr>
        </p:nvGraphicFramePr>
        <p:xfrm>
          <a:off x="519113" y="2098675"/>
          <a:ext cx="914045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506">
                  <a:extLst>
                    <a:ext uri="{9D8B030D-6E8A-4147-A177-3AD203B41FA5}">
                      <a16:colId xmlns:a16="http://schemas.microsoft.com/office/drawing/2014/main" val="2335551817"/>
                    </a:ext>
                  </a:extLst>
                </a:gridCol>
                <a:gridCol w="1068100">
                  <a:extLst>
                    <a:ext uri="{9D8B030D-6E8A-4147-A177-3AD203B41FA5}">
                      <a16:colId xmlns:a16="http://schemas.microsoft.com/office/drawing/2014/main" val="2884064271"/>
                    </a:ext>
                  </a:extLst>
                </a:gridCol>
                <a:gridCol w="2363821">
                  <a:extLst>
                    <a:ext uri="{9D8B030D-6E8A-4147-A177-3AD203B41FA5}">
                      <a16:colId xmlns:a16="http://schemas.microsoft.com/office/drawing/2014/main" val="1105645731"/>
                    </a:ext>
                  </a:extLst>
                </a:gridCol>
                <a:gridCol w="2928026">
                  <a:extLst>
                    <a:ext uri="{9D8B030D-6E8A-4147-A177-3AD203B41FA5}">
                      <a16:colId xmlns:a16="http://schemas.microsoft.com/office/drawing/2014/main" val="3480915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Item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Total Cost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5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Spider 3 Boat &amp; Trailer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16 000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16 000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79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TD20 Thruster &amp; 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6 500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16 500</a:t>
                      </a:r>
                      <a:r>
                        <a:rPr lang="en-ZA" sz="1800" baseline="30000" dirty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2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12V Battery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10 000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10 000</a:t>
                      </a:r>
                      <a:r>
                        <a:rPr lang="en-ZA" baseline="30000" dirty="0"/>
                        <a:t>**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65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Arduino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590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590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70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GPS Module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670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670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96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Consumables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2 000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2 000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351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Travel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950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3 800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28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49 560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402386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7FDE66-C7C2-A546-B7DD-130F0291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Budget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B8A1B4-DD55-424F-B6DE-A458F7C1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6B062-656F-BC90-AEFF-E2D8ABF5665F}"/>
              </a:ext>
            </a:extLst>
          </p:cNvPr>
          <p:cNvSpPr txBox="1"/>
          <p:nvPr/>
        </p:nvSpPr>
        <p:spPr>
          <a:xfrm>
            <a:off x="464200" y="5519880"/>
            <a:ext cx="47708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100" dirty="0"/>
              <a:t>*An extra ESC was ordered to replace the damaged one.</a:t>
            </a:r>
          </a:p>
          <a:p>
            <a:r>
              <a:rPr lang="en-ZA" sz="1100" dirty="0"/>
              <a:t>**A request for a quote has been sent to upgrade the batteries for more power.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7406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7FDE66-C7C2-A546-B7DD-130F0291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B8A1B4-DD55-424F-B6DE-A458F7C1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296CF-EACF-BD74-F18C-046433232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6"/>
            <a:ext cx="11122470" cy="4185442"/>
          </a:xfrm>
        </p:spPr>
        <p:txBody>
          <a:bodyPr>
            <a:normAutofit/>
          </a:bodyPr>
          <a:lstStyle/>
          <a:p>
            <a:r>
              <a:rPr lang="en-ZA" dirty="0"/>
              <a:t>Most of the Hardware is Complete.</a:t>
            </a:r>
          </a:p>
          <a:p>
            <a:r>
              <a:rPr lang="en-ZA" dirty="0"/>
              <a:t>The Manual Control is Operational.</a:t>
            </a:r>
          </a:p>
          <a:p>
            <a:r>
              <a:rPr lang="en-ZA" dirty="0"/>
              <a:t>Power Test Scheduled.</a:t>
            </a:r>
          </a:p>
          <a:p>
            <a:r>
              <a:rPr lang="en-ZA" dirty="0"/>
              <a:t>Autonomous Control to be Implemented.</a:t>
            </a:r>
          </a:p>
          <a:p>
            <a:r>
              <a:rPr lang="en-ZA" dirty="0"/>
              <a:t>Testing at </a:t>
            </a:r>
            <a:r>
              <a:rPr lang="en-ZA" dirty="0" err="1"/>
              <a:t>Theewaterskloof</a:t>
            </a:r>
            <a:r>
              <a:rPr lang="en-ZA" dirty="0"/>
              <a:t> Dam.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23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oto by ...">
            <a:extLst>
              <a:ext uri="{FF2B5EF4-FFF2-40B4-BE49-F238E27FC236}">
                <a16:creationId xmlns:a16="http://schemas.microsoft.com/office/drawing/2014/main" id="{B771A239-7A8C-2444-AA6D-1DEFD6A71A75}"/>
              </a:ext>
            </a:extLst>
          </p:cNvPr>
          <p:cNvSpPr txBox="1"/>
          <p:nvPr/>
        </p:nvSpPr>
        <p:spPr>
          <a:xfrm>
            <a:off x="9805482" y="6364406"/>
            <a:ext cx="169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Luke Kingwill</a:t>
            </a:r>
          </a:p>
        </p:txBody>
      </p:sp>
      <p:sp>
        <p:nvSpPr>
          <p:cNvPr id="6" name="Round Single Corner of Rectangle ">
            <a:extLst>
              <a:ext uri="{FF2B5EF4-FFF2-40B4-BE49-F238E27FC236}">
                <a16:creationId xmlns:a16="http://schemas.microsoft.com/office/drawing/2014/main" id="{A2A7F4FA-0D31-47C4-81F2-46112F27E962}"/>
              </a:ext>
            </a:extLst>
          </p:cNvPr>
          <p:cNvSpPr/>
          <p:nvPr/>
        </p:nvSpPr>
        <p:spPr>
          <a:xfrm rot="5400000">
            <a:off x="700324" y="3744686"/>
            <a:ext cx="1942572" cy="3101468"/>
          </a:xfrm>
          <a:prstGeom prst="round1Rect">
            <a:avLst/>
          </a:prstGeom>
          <a:solidFill>
            <a:srgbClr val="4D535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92594D96-EC07-4657-9D68-83735F808368}"/>
              </a:ext>
            </a:extLst>
          </p:cNvPr>
          <p:cNvSpPr txBox="1"/>
          <p:nvPr/>
        </p:nvSpPr>
        <p:spPr>
          <a:xfrm>
            <a:off x="232530" y="4479812"/>
            <a:ext cx="2708645" cy="1631216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Thank you</a:t>
            </a:r>
          </a:p>
          <a:p>
            <a:pPr>
              <a:lnSpc>
                <a:spcPts val="4000"/>
              </a:lnSpc>
            </a:pPr>
            <a:r>
              <a:rPr lang="en-US" sz="4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Enkosi</a:t>
            </a:r>
            <a:endParaRPr lang="en-US" sz="4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>
              <a:lnSpc>
                <a:spcPts val="4000"/>
              </a:lnSpc>
            </a:pPr>
            <a:r>
              <a:rPr lang="en-US" sz="4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Dankie</a:t>
            </a:r>
            <a:endParaRPr lang="en-US" sz="4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44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B47B4-D976-A141-8171-824AB733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Unmanned Surface Vessel.</a:t>
            </a:r>
          </a:p>
          <a:p>
            <a:r>
              <a:rPr lang="en-GB" dirty="0"/>
              <a:t>Independent Control.</a:t>
            </a:r>
          </a:p>
          <a:p>
            <a:pPr lvl="1"/>
            <a:r>
              <a:rPr lang="en-GB" dirty="0"/>
              <a:t>Autonomous Steering.</a:t>
            </a:r>
          </a:p>
          <a:p>
            <a:pPr lvl="1"/>
            <a:r>
              <a:rPr lang="en-GB" dirty="0"/>
              <a:t>Obstacle Avoidance.</a:t>
            </a:r>
          </a:p>
          <a:p>
            <a:pPr lvl="1"/>
            <a:r>
              <a:rPr lang="en-GB" dirty="0"/>
              <a:t>Active Positioning Knowledge.</a:t>
            </a:r>
          </a:p>
          <a:p>
            <a:r>
              <a:rPr lang="en-GB" dirty="0"/>
              <a:t>Off-site Control.</a:t>
            </a:r>
          </a:p>
          <a:p>
            <a:pPr lvl="1"/>
            <a:r>
              <a:rPr lang="en-GB" dirty="0"/>
              <a:t>Open Communication Connection.</a:t>
            </a:r>
          </a:p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7FDE66-C7C2-A546-B7DD-130F0291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USV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B8A1B4-DD55-424F-B6DE-A458F7C1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886526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B47B4-D976-A141-8171-824AB733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Military.	</a:t>
            </a:r>
          </a:p>
          <a:p>
            <a:pPr lvl="1"/>
            <a:r>
              <a:rPr lang="en-GB" dirty="0"/>
              <a:t>Patrolling.</a:t>
            </a:r>
          </a:p>
          <a:p>
            <a:pPr lvl="1"/>
            <a:r>
              <a:rPr lang="en-GB" dirty="0"/>
              <a:t>Fire Support.</a:t>
            </a:r>
          </a:p>
          <a:p>
            <a:r>
              <a:rPr lang="en-GB" dirty="0"/>
              <a:t>Research.</a:t>
            </a:r>
          </a:p>
          <a:p>
            <a:pPr lvl="1"/>
            <a:r>
              <a:rPr lang="en-GB" dirty="0"/>
              <a:t>Marine Surveying.</a:t>
            </a:r>
          </a:p>
          <a:p>
            <a:r>
              <a:rPr lang="en-GB" dirty="0"/>
              <a:t>Rescue.</a:t>
            </a:r>
          </a:p>
          <a:p>
            <a:pPr lvl="1"/>
            <a:r>
              <a:rPr lang="en-GB" dirty="0"/>
              <a:t>Remote Response Time.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7FDE66-C7C2-A546-B7DD-130F0291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B8A1B4-DD55-424F-B6DE-A458F7C1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pic>
        <p:nvPicPr>
          <p:cNvPr id="3" name="Picture 2" descr="A picture containing water, outdoor, orange, boat&#10;&#10;Description automatically generated">
            <a:extLst>
              <a:ext uri="{FF2B5EF4-FFF2-40B4-BE49-F238E27FC236}">
                <a16:creationId xmlns:a16="http://schemas.microsoft.com/office/drawing/2014/main" id="{0027F34A-DC72-64E7-B8FD-435FBC8B5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19" y="1429806"/>
            <a:ext cx="5222167" cy="3555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Photo by ...">
            <a:extLst>
              <a:ext uri="{FF2B5EF4-FFF2-40B4-BE49-F238E27FC236}">
                <a16:creationId xmlns:a16="http://schemas.microsoft.com/office/drawing/2014/main" id="{D895D917-7725-9CE2-2D7B-F57167B446BD}"/>
              </a:ext>
            </a:extLst>
          </p:cNvPr>
          <p:cNvSpPr txBox="1"/>
          <p:nvPr/>
        </p:nvSpPr>
        <p:spPr>
          <a:xfrm>
            <a:off x="9387191" y="4754130"/>
            <a:ext cx="196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Image from </a:t>
            </a:r>
            <a:r>
              <a:rPr lang="en-GB" sz="900" dirty="0" err="1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OceanAlpha</a:t>
            </a:r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350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t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hoto by ...">
            <a:extLst>
              <a:ext uri="{FF2B5EF4-FFF2-40B4-BE49-F238E27FC236}">
                <a16:creationId xmlns:a16="http://schemas.microsoft.com/office/drawing/2014/main" id="{1982AB7D-2BAE-EF40-81E9-5AD098526BD0}"/>
              </a:ext>
            </a:extLst>
          </p:cNvPr>
          <p:cNvSpPr txBox="1"/>
          <p:nvPr/>
        </p:nvSpPr>
        <p:spPr>
          <a:xfrm>
            <a:off x="9533106" y="6364406"/>
            <a:ext cx="196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Image from Naval Recognition </a:t>
            </a:r>
          </a:p>
        </p:txBody>
      </p:sp>
      <p:sp>
        <p:nvSpPr>
          <p:cNvPr id="2" name="Title ">
            <a:extLst>
              <a:ext uri="{FF2B5EF4-FFF2-40B4-BE49-F238E27FC236}">
                <a16:creationId xmlns:a16="http://schemas.microsoft.com/office/drawing/2014/main" id="{78FFE392-5910-874B-8661-FD0BB93E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Schematic</a:t>
            </a:r>
          </a:p>
        </p:txBody>
      </p:sp>
    </p:spTree>
    <p:extLst>
      <p:ext uri="{BB962C8B-B14F-4D97-AF65-F5344CB8AC3E}">
        <p14:creationId xmlns:p14="http://schemas.microsoft.com/office/powerpoint/2010/main" val="203448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B47B4-D976-A141-8171-824AB733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Spider 3 Boat.</a:t>
            </a:r>
          </a:p>
          <a:p>
            <a:r>
              <a:rPr lang="en-GB" dirty="0"/>
              <a:t>TD20 Thrusters &amp; ESC.</a:t>
            </a:r>
          </a:p>
          <a:p>
            <a:r>
              <a:rPr lang="en-GB" dirty="0"/>
              <a:t>12V LiFePO4 Battery.</a:t>
            </a:r>
          </a:p>
          <a:p>
            <a:r>
              <a:rPr lang="en-GB" dirty="0"/>
              <a:t>Arduino DUE Microcontroller.</a:t>
            </a:r>
          </a:p>
          <a:p>
            <a:r>
              <a:rPr lang="en-GB" dirty="0"/>
              <a:t>PMOD GPS Module.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7FDE66-C7C2-A546-B7DD-130F0291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System Description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B8A1B4-DD55-424F-B6DE-A458F7C1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</a:p>
        </p:txBody>
      </p:sp>
      <p:pic>
        <p:nvPicPr>
          <p:cNvPr id="8" name="Picture 7" descr="A picture containing red&#10;&#10;Description automatically generated">
            <a:extLst>
              <a:ext uri="{FF2B5EF4-FFF2-40B4-BE49-F238E27FC236}">
                <a16:creationId xmlns:a16="http://schemas.microsoft.com/office/drawing/2014/main" id="{4AA2322A-E7EB-9B1D-EDCC-E3D054F6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001" y="1380788"/>
            <a:ext cx="6296137" cy="5190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Photo by ...">
            <a:extLst>
              <a:ext uri="{FF2B5EF4-FFF2-40B4-BE49-F238E27FC236}">
                <a16:creationId xmlns:a16="http://schemas.microsoft.com/office/drawing/2014/main" id="{644F927E-5827-CA0F-DF19-B3F56460A181}"/>
              </a:ext>
            </a:extLst>
          </p:cNvPr>
          <p:cNvSpPr txBox="1"/>
          <p:nvPr/>
        </p:nvSpPr>
        <p:spPr>
          <a:xfrm>
            <a:off x="8764621" y="6340609"/>
            <a:ext cx="196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Luke Kingwill</a:t>
            </a:r>
          </a:p>
        </p:txBody>
      </p:sp>
    </p:spTree>
    <p:extLst>
      <p:ext uri="{BB962C8B-B14F-4D97-AF65-F5344CB8AC3E}">
        <p14:creationId xmlns:p14="http://schemas.microsoft.com/office/powerpoint/2010/main" val="88089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B47B4-D976-A141-8171-824AB733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Motor Mounts.</a:t>
            </a:r>
          </a:p>
          <a:p>
            <a:r>
              <a:rPr lang="en-GB" dirty="0"/>
              <a:t>Throttle Assembly.</a:t>
            </a:r>
          </a:p>
          <a:p>
            <a:r>
              <a:rPr lang="en-GB" dirty="0"/>
              <a:t>Trailer License.</a:t>
            </a:r>
          </a:p>
          <a:p>
            <a:r>
              <a:rPr lang="en-GB" dirty="0"/>
              <a:t>PCB Board.</a:t>
            </a:r>
          </a:p>
          <a:p>
            <a:r>
              <a:rPr lang="en-GB" dirty="0"/>
              <a:t>Soldering.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7FDE66-C7C2-A546-B7DD-130F0291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Hardware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B8A1B4-DD55-424F-B6DE-A458F7C1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49796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B47B4-D976-A141-8171-824AB733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Analog Read.</a:t>
            </a:r>
          </a:p>
          <a:p>
            <a:r>
              <a:rPr lang="en-GB" dirty="0"/>
              <a:t>Adjust Timer Frequency.</a:t>
            </a:r>
          </a:p>
          <a:p>
            <a:r>
              <a:rPr lang="en-GB" dirty="0"/>
              <a:t>Adjust Timer Duty Cycle.</a:t>
            </a:r>
          </a:p>
          <a:p>
            <a:r>
              <a:rPr lang="en-GB" dirty="0"/>
              <a:t>Manual Control Implemented.</a:t>
            </a:r>
          </a:p>
          <a:p>
            <a:r>
              <a:rPr lang="en-GB" dirty="0"/>
              <a:t>Receive GPS Data.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7FDE66-C7C2-A546-B7DD-130F0291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B8A1B4-DD55-424F-B6DE-A458F7C1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</a:p>
        </p:txBody>
      </p:sp>
      <p:pic>
        <p:nvPicPr>
          <p:cNvPr id="3" name="Picture 2" descr="PWM Timer Adjustment Code Snippet.">
            <a:extLst>
              <a:ext uri="{FF2B5EF4-FFF2-40B4-BE49-F238E27FC236}">
                <a16:creationId xmlns:a16="http://schemas.microsoft.com/office/drawing/2014/main" id="{5CDF2D01-084A-9DC3-50C9-93ACF4D6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53" b="1453"/>
          <a:stretch/>
        </p:blipFill>
        <p:spPr>
          <a:xfrm>
            <a:off x="6079903" y="1702260"/>
            <a:ext cx="5034982" cy="4044966"/>
          </a:xfrm>
          <a:prstGeom prst="roundRect">
            <a:avLst>
              <a:gd name="adj" fmla="val 993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4215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B47B4-D976-A141-8171-824AB733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Lifejackets Worn While on the Boat.</a:t>
            </a:r>
          </a:p>
          <a:p>
            <a:r>
              <a:rPr lang="en-GB" dirty="0"/>
              <a:t>Boat Never Unmanned.</a:t>
            </a:r>
          </a:p>
          <a:p>
            <a:r>
              <a:rPr lang="en-GB" dirty="0"/>
              <a:t>Emergency Cut Off Switch.</a:t>
            </a:r>
          </a:p>
          <a:p>
            <a:r>
              <a:rPr lang="en-GB" dirty="0"/>
              <a:t>Electrical Fire Extinguisher.</a:t>
            </a:r>
          </a:p>
          <a:p>
            <a:r>
              <a:rPr lang="en-GB" dirty="0"/>
              <a:t>Water Proofing Electronics.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7FDE66-C7C2-A546-B7DD-130F0291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Safety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B8A1B4-DD55-424F-B6DE-A458F7C1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pic>
        <p:nvPicPr>
          <p:cNvPr id="3" name="Picture 2" descr="A picture containing red, life jacket&#10;&#10;Description automatically generated">
            <a:extLst>
              <a:ext uri="{FF2B5EF4-FFF2-40B4-BE49-F238E27FC236}">
                <a16:creationId xmlns:a16="http://schemas.microsoft.com/office/drawing/2014/main" id="{128EEBA9-B801-53F3-C1D0-70873E1C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605" y="1305736"/>
            <a:ext cx="3949280" cy="5265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Photo by ...">
            <a:extLst>
              <a:ext uri="{FF2B5EF4-FFF2-40B4-BE49-F238E27FC236}">
                <a16:creationId xmlns:a16="http://schemas.microsoft.com/office/drawing/2014/main" id="{E93DE25E-7979-FE7D-A11E-191504F84685}"/>
              </a:ext>
            </a:extLst>
          </p:cNvPr>
          <p:cNvSpPr txBox="1"/>
          <p:nvPr/>
        </p:nvSpPr>
        <p:spPr>
          <a:xfrm>
            <a:off x="8764621" y="6340609"/>
            <a:ext cx="196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tx1">
                    <a:lumMod val="50000"/>
                  </a:schemeClr>
                </a:solidFill>
                <a:latin typeface="Trebuchet MS" panose="020B0703020202090204" pitchFamily="34" charset="0"/>
              </a:rPr>
              <a:t>Photo by Luke Kingwill</a:t>
            </a:r>
          </a:p>
        </p:txBody>
      </p:sp>
    </p:spTree>
    <p:extLst>
      <p:ext uri="{BB962C8B-B14F-4D97-AF65-F5344CB8AC3E}">
        <p14:creationId xmlns:p14="http://schemas.microsoft.com/office/powerpoint/2010/main" val="363343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B47B4-D976-A141-8171-824AB733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Power Test Scheduled.</a:t>
            </a:r>
          </a:p>
          <a:p>
            <a:r>
              <a:rPr lang="en-GB" dirty="0"/>
              <a:t>Small Tests – Maties Canoe Club.</a:t>
            </a:r>
          </a:p>
          <a:p>
            <a:r>
              <a:rPr lang="en-GB" dirty="0"/>
              <a:t>Large Tests – </a:t>
            </a:r>
            <a:r>
              <a:rPr lang="en-GB" dirty="0" err="1"/>
              <a:t>Theewaterskloof</a:t>
            </a:r>
            <a:r>
              <a:rPr lang="en-GB" dirty="0"/>
              <a:t> Dam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7FDE66-C7C2-A546-B7DD-130F0291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Testing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B8A1B4-DD55-424F-B6DE-A458F7C1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 </a:t>
            </a:r>
          </a:p>
        </p:txBody>
      </p:sp>
      <p:pic>
        <p:nvPicPr>
          <p:cNvPr id="3" name="Picture 2" descr="A body of water with a beach and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E6FA5020-6B6B-3FA5-B606-6D7BF206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549" y="1546698"/>
            <a:ext cx="5784715" cy="43385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Photo by ...">
            <a:extLst>
              <a:ext uri="{FF2B5EF4-FFF2-40B4-BE49-F238E27FC236}">
                <a16:creationId xmlns:a16="http://schemas.microsoft.com/office/drawing/2014/main" id="{332DA19D-254F-D294-83A1-588EA9FA6B4C}"/>
              </a:ext>
            </a:extLst>
          </p:cNvPr>
          <p:cNvSpPr txBox="1"/>
          <p:nvPr/>
        </p:nvSpPr>
        <p:spPr>
          <a:xfrm>
            <a:off x="9465013" y="5654402"/>
            <a:ext cx="196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Rob Pike</a:t>
            </a:r>
          </a:p>
        </p:txBody>
      </p:sp>
    </p:spTree>
    <p:extLst>
      <p:ext uri="{BB962C8B-B14F-4D97-AF65-F5344CB8AC3E}">
        <p14:creationId xmlns:p14="http://schemas.microsoft.com/office/powerpoint/2010/main" val="1408330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GINEERING#2022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2"/>
      </a:accent2>
      <a:accent3>
        <a:srgbClr val="EBA900"/>
      </a:accent3>
      <a:accent4>
        <a:srgbClr val="8C979A"/>
      </a:accent4>
      <a:accent5>
        <a:srgbClr val="61223B"/>
      </a:accent5>
      <a:accent6>
        <a:srgbClr val="8B2346"/>
      </a:accent6>
      <a:hlink>
        <a:srgbClr val="B79962"/>
      </a:hlink>
      <a:folHlink>
        <a:srgbClr val="8C979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8C6D65BAC40A45BAB92F14DB5F4FAF" ma:contentTypeVersion="13" ma:contentTypeDescription="Create a new document." ma:contentTypeScope="" ma:versionID="4bebfb9a38d2a52932940e3bd172a61b">
  <xsd:schema xmlns:xsd="http://www.w3.org/2001/XMLSchema" xmlns:xs="http://www.w3.org/2001/XMLSchema" xmlns:p="http://schemas.microsoft.com/office/2006/metadata/properties" xmlns:ns2="88a3d677-9216-46c3-8201-ee58da5def3b" xmlns:ns3="dffefaba-9bcc-430d-9abe-09565c10f6ee" targetNamespace="http://schemas.microsoft.com/office/2006/metadata/properties" ma:root="true" ma:fieldsID="c2094452f851fe343f0223b9fe04b330" ns2:_="" ns3:_="">
    <xsd:import namespace="88a3d677-9216-46c3-8201-ee58da5def3b"/>
    <xsd:import namespace="dffefaba-9bcc-430d-9abe-09565c10f6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a3d677-9216-46c3-8201-ee58da5d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efaba-9bcc-430d-9abe-09565c10f6e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06BB9A-01F9-409F-96E5-4526919791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5B3F05-4C73-4E81-8633-DC6293C95FE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D16B6E-A21E-407C-BDDF-C737BEB85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a3d677-9216-46c3-8201-ee58da5def3b"/>
    <ds:schemaRef ds:uri="dffefaba-9bcc-430d-9abe-09565c10f6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38536</TotalTime>
  <Words>557</Words>
  <Application>Microsoft Office PowerPoint</Application>
  <PresentationFormat>Widescreen</PresentationFormat>
  <Paragraphs>136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Raleway</vt:lpstr>
      <vt:lpstr>Trebuchet MS</vt:lpstr>
      <vt:lpstr>Office Theme</vt:lpstr>
      <vt:lpstr>Progress Report USV Control System</vt:lpstr>
      <vt:lpstr>Background</vt:lpstr>
      <vt:lpstr>Background</vt:lpstr>
      <vt:lpstr>System Schematic</vt:lpstr>
      <vt:lpstr>Progress</vt:lpstr>
      <vt:lpstr>Progress</vt:lpstr>
      <vt:lpstr>Progress</vt:lpstr>
      <vt:lpstr>Planning</vt:lpstr>
      <vt:lpstr>Planning </vt:lpstr>
      <vt:lpstr>Planning</vt:lpstr>
      <vt:lpstr>Planning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Kingwill, LEV [20725728@sun.ac.za]</cp:lastModifiedBy>
  <cp:revision>702</cp:revision>
  <dcterms:created xsi:type="dcterms:W3CDTF">2021-09-15T08:20:16Z</dcterms:created>
  <dcterms:modified xsi:type="dcterms:W3CDTF">2022-08-07T18:55:56Z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0x010100008C6D65BAC40A45BAB92F14DB5F4FAF</vt:lpwstr>
  </property>
</Properties>
</file>